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57" r:id="rId3"/>
    <p:sldId id="258" r:id="rId4"/>
    <p:sldId id="264" r:id="rId5"/>
    <p:sldId id="263" r:id="rId6"/>
    <p:sldId id="268" r:id="rId7"/>
    <p:sldId id="265" r:id="rId8"/>
    <p:sldId id="272" r:id="rId9"/>
    <p:sldId id="273" r:id="rId10"/>
    <p:sldId id="274" r:id="rId11"/>
    <p:sldId id="267" r:id="rId12"/>
    <p:sldId id="280" r:id="rId13"/>
    <p:sldId id="266" r:id="rId14"/>
    <p:sldId id="289" r:id="rId15"/>
    <p:sldId id="288" r:id="rId16"/>
    <p:sldId id="271" r:id="rId17"/>
    <p:sldId id="290" r:id="rId18"/>
    <p:sldId id="291" r:id="rId19"/>
    <p:sldId id="293" r:id="rId20"/>
    <p:sldId id="294" r:id="rId21"/>
    <p:sldId id="292" r:id="rId22"/>
    <p:sldId id="261" r:id="rId23"/>
    <p:sldId id="281" r:id="rId24"/>
    <p:sldId id="282" r:id="rId25"/>
    <p:sldId id="283" r:id="rId26"/>
    <p:sldId id="284" r:id="rId27"/>
    <p:sldId id="287" r:id="rId28"/>
    <p:sldId id="286" r:id="rId29"/>
    <p:sldId id="260" r:id="rId30"/>
    <p:sldId id="262" r:id="rId31"/>
    <p:sldId id="275" r:id="rId32"/>
    <p:sldId id="276" r:id="rId33"/>
    <p:sldId id="277" r:id="rId34"/>
    <p:sldId id="278" r:id="rId35"/>
    <p:sldId id="285" r:id="rId36"/>
    <p:sldId id="279" r:id="rId37"/>
    <p:sldId id="27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914"/>
  </p:normalViewPr>
  <p:slideViewPr>
    <p:cSldViewPr snapToGrid="0">
      <p:cViewPr varScale="1">
        <p:scale>
          <a:sx n="112" d="100"/>
          <a:sy n="112" d="100"/>
        </p:scale>
        <p:origin x="5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11/29/23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Psychology of invention (Hadamard)</a:t>
            </a:r>
          </a:p>
          <a:p>
            <a:pPr lvl="1"/>
            <a:r>
              <a:rPr lang="en-US" dirty="0" err="1"/>
              <a:t>Kekule</a:t>
            </a:r>
            <a:r>
              <a:rPr lang="en-US" dirty="0"/>
              <a:t> </a:t>
            </a:r>
          </a:p>
          <a:p>
            <a:pPr lvl="2"/>
            <a:r>
              <a:rPr lang="en-US" dirty="0"/>
              <a:t>Link to dreams</a:t>
            </a:r>
          </a:p>
          <a:p>
            <a:pPr lvl="1"/>
            <a:r>
              <a:rPr lang="en-US" dirty="0" err="1"/>
              <a:t>poincare</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4</a:t>
            </a:fld>
            <a:endParaRPr lang="en-US"/>
          </a:p>
        </p:txBody>
      </p:sp>
    </p:spTree>
    <p:extLst>
      <p:ext uri="{BB962C8B-B14F-4D97-AF65-F5344CB8AC3E}">
        <p14:creationId xmlns:p14="http://schemas.microsoft.com/office/powerpoint/2010/main" val="3408196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2"/>
                </a:solidFill>
                <a:effectLst/>
                <a:latin typeface="Arial" panose="020B0604020202020204" pitchFamily="34" charset="0"/>
              </a:rPr>
              <a:t>% xx without a world model on top of exercise is hard</a:t>
            </a:r>
          </a:p>
          <a:p>
            <a:r>
              <a:rPr lang="en-GB" b="0" i="0" dirty="0">
                <a:solidFill>
                  <a:srgbClr val="202122"/>
                </a:solidFill>
                <a:effectLst/>
                <a:latin typeface="Arial" panose="020B0604020202020204" pitchFamily="34" charset="0"/>
              </a:rPr>
              <a:t>% world model </a:t>
            </a:r>
            <a:r>
              <a:rPr lang="en-GB" b="0" i="0" dirty="0" err="1">
                <a:solidFill>
                  <a:srgbClr val="202122"/>
                </a:solidFill>
                <a:effectLst/>
                <a:latin typeface="Arial" panose="020B0604020202020204" pitchFamily="34" charset="0"/>
              </a:rPr>
              <a:t>tegmark</a:t>
            </a:r>
            <a:r>
              <a:rPr lang="en-GB" b="0" i="0" dirty="0">
                <a:solidFill>
                  <a:srgbClr val="202122"/>
                </a:solidFill>
                <a:effectLst/>
                <a:latin typeface="Arial" panose="020B0604020202020204" pitchFamily="34" charset="0"/>
              </a:rPr>
              <a:t> paper</a:t>
            </a:r>
          </a:p>
          <a:p>
            <a:r>
              <a:rPr lang="en-GB" b="0" i="0" dirty="0">
                <a:solidFill>
                  <a:srgbClr val="202122"/>
                </a:solidFill>
                <a:effectLst/>
                <a:latin typeface="Arial" panose="020B0604020202020204" pitchFamily="34" charset="0"/>
              </a:rPr>
              <a:t>% https://</a:t>
            </a:r>
            <a:r>
              <a:rPr lang="en-GB" b="0" i="0" dirty="0" err="1">
                <a:solidFill>
                  <a:srgbClr val="202122"/>
                </a:solidFill>
                <a:effectLst/>
                <a:latin typeface="Arial" panose="020B0604020202020204" pitchFamily="34" charset="0"/>
              </a:rPr>
              <a:t>aiguide.substack.com</a:t>
            </a:r>
            <a:r>
              <a:rPr lang="en-GB" b="0" i="0" dirty="0">
                <a:solidFill>
                  <a:srgbClr val="202122"/>
                </a:solidFill>
                <a:effectLst/>
                <a:latin typeface="Arial" panose="020B0604020202020204" pitchFamily="34" charset="0"/>
              </a:rPr>
              <a:t>/p/why-the-abstraction-and-reasoning/comments#comment-13194264</a:t>
            </a:r>
          </a:p>
          <a:p>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Sorcus</a:t>
            </a:r>
            <a:endParaRPr lang="en-GB" b="0" i="0" dirty="0">
              <a:solidFill>
                <a:srgbClr val="202122"/>
              </a:solidFill>
              <a:effectLst/>
              <a:latin typeface="Arial" panose="020B0604020202020204" pitchFamily="34" charset="0"/>
            </a:endParaRPr>
          </a:p>
          <a:p>
            <a:r>
              <a:rPr lang="en-GB" b="0" i="0" dirty="0">
                <a:solidFill>
                  <a:srgbClr val="202122"/>
                </a:solidFill>
                <a:effectLst/>
                <a:latin typeface="Arial" panose="020B0604020202020204" pitchFamily="34" charset="0"/>
              </a:rPr>
              <a:t>% I think without a world model there is no real way for the AI to get the "on top of" example right. Because it's the understanding of the world that allows humans to nuance that.</a:t>
            </a:r>
          </a:p>
          <a:p>
            <a:r>
              <a:rPr lang="en-GB" b="0" i="0" dirty="0">
                <a:solidFill>
                  <a:srgbClr val="202122"/>
                </a:solidFill>
                <a:effectLst/>
                <a:latin typeface="Arial" panose="020B0604020202020204" pitchFamily="34" charset="0"/>
              </a:rPr>
              <a:t>% Same with other abstractions. There is so much sensory input that our evolution needed us to abstract information in a way we can then use and learn. </a:t>
            </a:r>
            <a:r>
              <a:rPr lang="en-GB" b="0" i="0">
                <a:solidFill>
                  <a:srgbClr val="202122"/>
                </a:solidFill>
                <a:effectLst/>
                <a:latin typeface="Arial" panose="020B0604020202020204" pitchFamily="34" charset="0"/>
              </a:rPr>
              <a:t>AI as it stands right now making progress here seems limited.</a:t>
            </a:r>
            <a:endParaRPr lang="en-GB" b="0" i="0" dirty="0" err="1">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50371DB5-D0DF-4E48-A88F-A3049A7357B4}" type="slidenum">
              <a:rPr lang="en-US" smtClean="0"/>
              <a:t>21</a:t>
            </a:fld>
            <a:endParaRPr lang="en-US"/>
          </a:p>
        </p:txBody>
      </p:sp>
    </p:spTree>
    <p:extLst>
      <p:ext uri="{BB962C8B-B14F-4D97-AF65-F5344CB8AC3E}">
        <p14:creationId xmlns:p14="http://schemas.microsoft.com/office/powerpoint/2010/main" val="293136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entral</a:t>
            </a:r>
            <a:r>
              <a:rPr lang="en-US" dirty="0"/>
              <a:t> designer and no one has a grand design for the entire structure</a:t>
            </a:r>
          </a:p>
        </p:txBody>
      </p:sp>
      <p:sp>
        <p:nvSpPr>
          <p:cNvPr id="4" name="Slide Number Placeholder 3"/>
          <p:cNvSpPr>
            <a:spLocks noGrp="1"/>
          </p:cNvSpPr>
          <p:nvPr>
            <p:ph type="sldNum" sz="quarter" idx="5"/>
          </p:nvPr>
        </p:nvSpPr>
        <p:spPr/>
        <p:txBody>
          <a:bodyPr/>
          <a:lstStyle/>
          <a:p>
            <a:fld id="{50371DB5-D0DF-4E48-A88F-A3049A7357B4}" type="slidenum">
              <a:rPr lang="en-US" smtClean="0"/>
              <a:t>23</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24</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25</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26</a:t>
            </a:fld>
            <a:endParaRPr lang="en-US"/>
          </a:p>
        </p:txBody>
      </p:sp>
    </p:spTree>
    <p:extLst>
      <p:ext uri="{BB962C8B-B14F-4D97-AF65-F5344CB8AC3E}">
        <p14:creationId xmlns:p14="http://schemas.microsoft.com/office/powerpoint/2010/main" val="2991417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29</a:t>
            </a:fld>
            <a:endParaRPr lang="en-US"/>
          </a:p>
        </p:txBody>
      </p:sp>
    </p:spTree>
    <p:extLst>
      <p:ext uri="{BB962C8B-B14F-4D97-AF65-F5344CB8AC3E}">
        <p14:creationId xmlns:p14="http://schemas.microsoft.com/office/powerpoint/2010/main" val="67794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6</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Abc</a:t>
            </a:r>
            <a:r>
              <a:rPr lang="en-US" dirty="0"/>
              <a:t> -&gt; </a:t>
            </a:r>
            <a:r>
              <a:rPr lang="en-US" dirty="0" err="1"/>
              <a:t>abd</a:t>
            </a:r>
            <a:r>
              <a:rPr lang="en-US" dirty="0"/>
              <a:t>, </a:t>
            </a:r>
            <a:r>
              <a:rPr lang="en-US" dirty="0" err="1"/>
              <a:t>xyz</a:t>
            </a:r>
            <a:r>
              <a:rPr lang="en-US" dirty="0"/>
              <a:t> -&gt; </a:t>
            </a:r>
            <a:r>
              <a:rPr lang="en-US" dirty="0" err="1"/>
              <a:t>wyz</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10</a:t>
            </a:fld>
            <a:endParaRPr lang="en-US"/>
          </a:p>
        </p:txBody>
      </p:sp>
    </p:spTree>
    <p:extLst>
      <p:ext uri="{BB962C8B-B14F-4D97-AF65-F5344CB8AC3E}">
        <p14:creationId xmlns:p14="http://schemas.microsoft.com/office/powerpoint/2010/main" val="1540389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Forbus</a:t>
            </a:r>
            <a:r>
              <a:rPr lang="en-US" dirty="0"/>
              <a:t>, Qualitative process models</a:t>
            </a:r>
          </a:p>
        </p:txBody>
      </p:sp>
      <p:sp>
        <p:nvSpPr>
          <p:cNvPr id="4" name="Slide Number Placeholder 3"/>
          <p:cNvSpPr>
            <a:spLocks noGrp="1"/>
          </p:cNvSpPr>
          <p:nvPr>
            <p:ph type="sldNum" sz="quarter" idx="5"/>
          </p:nvPr>
        </p:nvSpPr>
        <p:spPr/>
        <p:txBody>
          <a:bodyPr/>
          <a:lstStyle/>
          <a:p>
            <a:fld id="{50371DB5-D0DF-4E48-A88F-A3049A7357B4}" type="slidenum">
              <a:rPr lang="en-US" smtClean="0"/>
              <a:t>13</a:t>
            </a:fld>
            <a:endParaRPr lang="en-US"/>
          </a:p>
        </p:txBody>
      </p:sp>
    </p:spTree>
    <p:extLst>
      <p:ext uri="{BB962C8B-B14F-4D97-AF65-F5344CB8AC3E}">
        <p14:creationId xmlns:p14="http://schemas.microsoft.com/office/powerpoint/2010/main" val="2663523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Macbeth</a:t>
            </a:r>
          </a:p>
          <a:p>
            <a:r>
              <a:rPr lang="en-US" dirty="0"/>
              <a:t>Pyrrhic victory</a:t>
            </a:r>
          </a:p>
          <a:p>
            <a:r>
              <a:rPr lang="en-US" dirty="0"/>
              <a:t>https://</a:t>
            </a:r>
            <a:r>
              <a:rPr lang="en-US" dirty="0" err="1"/>
              <a:t>www.rsc.org.uk</a:t>
            </a:r>
            <a:r>
              <a:rPr lang="en-US" dirty="0"/>
              <a:t>/</a:t>
            </a:r>
            <a:r>
              <a:rPr lang="en-US" dirty="0" err="1"/>
              <a:t>shakespeare</a:t>
            </a:r>
            <a:r>
              <a:rPr lang="en-US" dirty="0"/>
              <a:t>-learning-zone/</a:t>
            </a:r>
            <a:r>
              <a:rPr lang="en-US" dirty="0" err="1"/>
              <a:t>macbeth</a:t>
            </a:r>
            <a:r>
              <a:rPr lang="en-US" dirty="0"/>
              <a:t>/story/plot</a:t>
            </a:r>
          </a:p>
        </p:txBody>
      </p:sp>
      <p:sp>
        <p:nvSpPr>
          <p:cNvPr id="4" name="Slide Number Placeholder 3"/>
          <p:cNvSpPr>
            <a:spLocks noGrp="1"/>
          </p:cNvSpPr>
          <p:nvPr>
            <p:ph type="sldNum" sz="quarter" idx="5"/>
          </p:nvPr>
        </p:nvSpPr>
        <p:spPr/>
        <p:txBody>
          <a:bodyPr/>
          <a:lstStyle/>
          <a:p>
            <a:fld id="{50371DB5-D0DF-4E48-A88F-A3049A7357B4}" type="slidenum">
              <a:rPr lang="en-US" smtClean="0"/>
              <a:t>15</a:t>
            </a:fld>
            <a:endParaRPr lang="en-US"/>
          </a:p>
        </p:txBody>
      </p:sp>
    </p:spTree>
    <p:extLst>
      <p:ext uri="{BB962C8B-B14F-4D97-AF65-F5344CB8AC3E}">
        <p14:creationId xmlns:p14="http://schemas.microsoft.com/office/powerpoint/2010/main" val="809620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2"/>
                </a:solidFill>
                <a:effectLst/>
                <a:latin typeface="Arial" panose="020B0604020202020204" pitchFamily="34" charset="0"/>
              </a:rPr>
              <a:t>Kuòān</a:t>
            </a:r>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Shīyuǎn</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371175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2"/>
                </a:solidFill>
                <a:effectLst/>
                <a:latin typeface="Arial" panose="020B0604020202020204" pitchFamily="34" charset="0"/>
              </a:rPr>
              <a:t>Kuòān</a:t>
            </a:r>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Shīyuǎn</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345585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2"/>
                </a:solidFill>
                <a:effectLst/>
                <a:latin typeface="Arial" panose="020B0604020202020204" pitchFamily="34" charset="0"/>
              </a:rPr>
              <a:t>Kuòān</a:t>
            </a:r>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Shīyuǎn</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3872335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2"/>
                </a:solidFill>
                <a:effectLst/>
                <a:latin typeface="Arial" panose="020B0604020202020204" pitchFamily="34" charset="0"/>
              </a:rPr>
              <a:t>Kuòān</a:t>
            </a:r>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Shīyuǎn</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120694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11/29/23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11/29/23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210.13966.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arxiv.org/pdf/2310.02207.pdf" TargetMode="External"/><Relationship Id="rId4" Type="http://schemas.openxmlformats.org/officeDocument/2006/relationships/hyperlink" Target="https://www.economist.com/by-invitation/2022/09/02/artificial-neural-networks-are-making-strides-towards-consciousness-according-to-blaise-aguera-y-arca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3"/>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4"/>
          <a:stretch>
            <a:fillRect/>
          </a:stretch>
        </p:blipFill>
        <p:spPr>
          <a:xfrm>
            <a:off x="6340629" y="1220780"/>
            <a:ext cx="5741845" cy="3987800"/>
          </a:xfrm>
          <a:prstGeom prst="rect">
            <a:avLst/>
          </a:prstGeom>
        </p:spPr>
      </p:pic>
      <p:sp>
        <p:nvSpPr>
          <p:cNvPr id="3" name="TextBox 2">
            <a:extLst>
              <a:ext uri="{FF2B5EF4-FFF2-40B4-BE49-F238E27FC236}">
                <a16:creationId xmlns:a16="http://schemas.microsoft.com/office/drawing/2014/main" id="{E5634E92-EBFC-CD0C-AAAF-3D87D8918E59}"/>
              </a:ext>
            </a:extLst>
          </p:cNvPr>
          <p:cNvSpPr txBox="1"/>
          <p:nvPr/>
        </p:nvSpPr>
        <p:spPr>
          <a:xfrm>
            <a:off x="8164106" y="608082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spTree>
    <p:extLst>
      <p:ext uri="{BB962C8B-B14F-4D97-AF65-F5344CB8AC3E}">
        <p14:creationId xmlns:p14="http://schemas.microsoft.com/office/powerpoint/2010/main" val="1355975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301300" y="609600"/>
            <a:ext cx="3643674" cy="1905000"/>
          </a:xfrm>
        </p:spPr>
        <p:txBody>
          <a:bodyPr vert="horz" lIns="91440" tIns="45720" rIns="91440" bIns="45720" rtlCol="0" anchor="ctr">
            <a:normAutofit/>
          </a:bodyPr>
          <a:lstStyle/>
          <a:p>
            <a:r>
              <a:rPr lang="en-US" sz="2800" dirty="0"/>
              <a:t>          New data</a:t>
            </a:r>
          </a:p>
        </p:txBody>
      </p:sp>
      <p:sp>
        <p:nvSpPr>
          <p:cNvPr id="8" name="TextBox 7">
            <a:extLst>
              <a:ext uri="{FF2B5EF4-FFF2-40B4-BE49-F238E27FC236}">
                <a16:creationId xmlns:a16="http://schemas.microsoft.com/office/drawing/2014/main" id="{ADEB7249-533E-C9BC-E210-B9E8E0A13C25}"/>
              </a:ext>
            </a:extLst>
          </p:cNvPr>
          <p:cNvSpPr txBox="1"/>
          <p:nvPr/>
        </p:nvSpPr>
        <p:spPr>
          <a:xfrm>
            <a:off x="8687066" y="2666999"/>
            <a:ext cx="3257288"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r>
              <a:rPr lang="en-US"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Abstraction and reasoning corpus</a:t>
            </a:r>
          </a:p>
          <a:p>
            <a:pPr>
              <a:spcBef>
                <a:spcPct val="20000"/>
              </a:spcBef>
              <a:spcAft>
                <a:spcPts val="600"/>
              </a:spcAft>
              <a:buClr>
                <a:schemeClr val="tx1"/>
              </a:buClr>
              <a:buSzPct val="100000"/>
              <a:buFont typeface="Arial"/>
              <a:buChar char="•"/>
            </a:pPr>
            <a:r>
              <a:rPr lang="en-US"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i="1"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On the measure of intelligence, </a:t>
            </a:r>
            <a:r>
              <a:rPr lang="en-US" i="1" cap="small" dirty="0" err="1">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francois</a:t>
            </a:r>
            <a:r>
              <a:rPr lang="en-US" i="1"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i="1" cap="small" dirty="0" err="1">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chollet</a:t>
            </a:r>
            <a:r>
              <a:rPr lang="en-US" i="1"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2019</a:t>
            </a:r>
          </a:p>
        </p:txBody>
      </p:sp>
      <p:pic>
        <p:nvPicPr>
          <p:cNvPr id="6" name="Picture 5" descr="A picture containing text, crossword puzzle, tiled&#10;&#10;Description automatically generated">
            <a:extLst>
              <a:ext uri="{FF2B5EF4-FFF2-40B4-BE49-F238E27FC236}">
                <a16:creationId xmlns:a16="http://schemas.microsoft.com/office/drawing/2014/main" id="{E28E41C4-B5D4-205A-7FD8-5CD7CE16E301}"/>
              </a:ext>
            </a:extLst>
          </p:cNvPr>
          <p:cNvPicPr>
            <a:picLocks noChangeAspect="1"/>
          </p:cNvPicPr>
          <p:nvPr/>
        </p:nvPicPr>
        <p:blipFill>
          <a:blip r:embed="rId3"/>
          <a:stretch>
            <a:fillRect/>
          </a:stretch>
        </p:blipFill>
        <p:spPr>
          <a:xfrm>
            <a:off x="247025" y="257175"/>
            <a:ext cx="7978567" cy="6229350"/>
          </a:xfrm>
          <a:prstGeom prst="rect">
            <a:avLst/>
          </a:prstGeom>
        </p:spPr>
      </p:pic>
      <p:sp>
        <p:nvSpPr>
          <p:cNvPr id="9" name="TextBox 8">
            <a:extLst>
              <a:ext uri="{FF2B5EF4-FFF2-40B4-BE49-F238E27FC236}">
                <a16:creationId xmlns:a16="http://schemas.microsoft.com/office/drawing/2014/main" id="{AD6E8239-C0E1-EC95-185A-0AE8D3A85EA5}"/>
              </a:ext>
            </a:extLst>
          </p:cNvPr>
          <p:cNvSpPr txBox="1"/>
          <p:nvPr/>
        </p:nvSpPr>
        <p:spPr>
          <a:xfrm>
            <a:off x="8707036" y="5995097"/>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medium.com</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jovianml</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/finishing-2nd-in-kaggles-abstraction-and-reasoning-challenge-24e59c07b50a</a:t>
            </a:r>
          </a:p>
        </p:txBody>
      </p:sp>
    </p:spTree>
    <p:extLst>
      <p:ext uri="{BB962C8B-B14F-4D97-AF65-F5344CB8AC3E}">
        <p14:creationId xmlns:p14="http://schemas.microsoft.com/office/powerpoint/2010/main" val="84955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falkenheiner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&amp;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forbus</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972775"/>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972158"/>
            <a:ext cx="6319240" cy="3530323"/>
          </a:xfrm>
          <a:prstGeom prst="rect">
            <a:avLst/>
          </a:prstGeom>
        </p:spPr>
      </p:pic>
      <p:sp>
        <p:nvSpPr>
          <p:cNvPr id="2" name="Title 1">
            <a:extLst>
              <a:ext uri="{FF2B5EF4-FFF2-40B4-BE49-F238E27FC236}">
                <a16:creationId xmlns:a16="http://schemas.microsoft.com/office/drawing/2014/main" id="{83C60BFE-E665-5B75-FA68-B99C322546AF}"/>
              </a:ext>
            </a:extLst>
          </p:cNvPr>
          <p:cNvSpPr>
            <a:spLocks noGrp="1"/>
          </p:cNvSpPr>
          <p:nvPr>
            <p:ph type="title"/>
          </p:nvPr>
        </p:nvSpPr>
        <p:spPr>
          <a:xfrm>
            <a:off x="1141413" y="609600"/>
            <a:ext cx="9905998" cy="1905000"/>
          </a:xfrm>
        </p:spPr>
        <p:txBody>
          <a:bodyPr/>
          <a:lstStyle/>
          <a:p>
            <a:pPr algn="ctr"/>
            <a:r>
              <a:rPr lang="en-US" dirty="0"/>
              <a:t>Analogies: Structure mapping engine</a:t>
            </a:r>
          </a:p>
        </p:txBody>
      </p:sp>
    </p:spTree>
    <p:extLst>
      <p:ext uri="{BB962C8B-B14F-4D97-AF65-F5344CB8AC3E}">
        <p14:creationId xmlns:p14="http://schemas.microsoft.com/office/powerpoint/2010/main" val="1147416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Qualitative process models</a:t>
            </a:r>
          </a:p>
        </p:txBody>
      </p:sp>
      <p:sp>
        <p:nvSpPr>
          <p:cNvPr id="8" name="TextBox 7">
            <a:extLst>
              <a:ext uri="{FF2B5EF4-FFF2-40B4-BE49-F238E27FC236}">
                <a16:creationId xmlns:a16="http://schemas.microsoft.com/office/drawing/2014/main" id="{36882AC6-B1CC-808A-C4AB-4A02D2DC722C}"/>
              </a:ext>
            </a:extLst>
          </p:cNvPr>
          <p:cNvSpPr txBox="1"/>
          <p:nvPr/>
        </p:nvSpPr>
        <p:spPr>
          <a:xfrm>
            <a:off x="8451329" y="6194912"/>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3"/>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a:bodyPr>
          <a:lstStyle/>
          <a:p>
            <a:r>
              <a:rPr lang="en-US" dirty="0"/>
              <a:t>Narratives and stories (Patrick Winston)</a:t>
            </a:r>
          </a:p>
          <a:p>
            <a:pPr lvl="1"/>
            <a:r>
              <a:rPr lang="en-US" dirty="0"/>
              <a:t>How we make sense of our complex environment</a:t>
            </a:r>
          </a:p>
          <a:p>
            <a:pPr marL="0" indent="0">
              <a:buNone/>
            </a:pPr>
            <a:endParaRPr lang="en-US" dirty="0"/>
          </a:p>
        </p:txBody>
      </p:sp>
    </p:spTree>
    <p:extLst>
      <p:ext uri="{BB962C8B-B14F-4D97-AF65-F5344CB8AC3E}">
        <p14:creationId xmlns:p14="http://schemas.microsoft.com/office/powerpoint/2010/main" val="2550037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044715" y="609600"/>
            <a:ext cx="4082809" cy="3642851"/>
          </a:xfrm>
        </p:spPr>
        <p:txBody>
          <a:bodyPr vert="horz" lIns="91440" tIns="45720" rIns="91440" bIns="45720" rtlCol="0" anchor="b">
            <a:normAutofit/>
          </a:bodyPr>
          <a:lstStyle/>
          <a:p>
            <a:pPr algn="ctr"/>
            <a:r>
              <a:rPr lang="en-US" sz="3700" dirty="0">
                <a:effectLst>
                  <a:glow rad="38100">
                    <a:schemeClr val="bg1">
                      <a:lumMod val="65000"/>
                      <a:lumOff val="35000"/>
                      <a:alpha val="50000"/>
                    </a:schemeClr>
                  </a:glow>
                  <a:outerShdw blurRad="28575" dist="31750" dir="13200000" algn="tl" rotWithShape="0">
                    <a:srgbClr val="000000">
                      <a:alpha val="25000"/>
                    </a:srgbClr>
                  </a:outerShdw>
                </a:effectLst>
              </a:rPr>
              <a:t>Story understanding</a:t>
            </a:r>
          </a:p>
        </p:txBody>
      </p:sp>
      <p:pic>
        <p:nvPicPr>
          <p:cNvPr id="7" name="Picture 6" descr="Diagram&#10;&#10;Description automatically generated">
            <a:extLst>
              <a:ext uri="{FF2B5EF4-FFF2-40B4-BE49-F238E27FC236}">
                <a16:creationId xmlns:a16="http://schemas.microsoft.com/office/drawing/2014/main" id="{BAA29038-64C4-C57A-B5B8-2BF8EF312979}"/>
              </a:ext>
            </a:extLst>
          </p:cNvPr>
          <p:cNvPicPr>
            <a:picLocks noChangeAspect="1"/>
          </p:cNvPicPr>
          <p:nvPr/>
        </p:nvPicPr>
        <p:blipFill>
          <a:blip r:embed="rId3"/>
          <a:stretch>
            <a:fillRect/>
          </a:stretch>
        </p:blipFill>
        <p:spPr>
          <a:xfrm>
            <a:off x="44527" y="1503102"/>
            <a:ext cx="8016275" cy="4469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9094774B-33E4-2E31-C96D-3E786E9A7050}"/>
              </a:ext>
            </a:extLst>
          </p:cNvPr>
          <p:cNvSpPr txBox="1"/>
          <p:nvPr/>
        </p:nvSpPr>
        <p:spPr>
          <a:xfrm>
            <a:off x="8392714" y="5972175"/>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Strong Story Hypothesis and the Directed Perception Hypothesis, Winston, 2011</a:t>
            </a:r>
          </a:p>
        </p:txBody>
      </p:sp>
    </p:spTree>
    <p:extLst>
      <p:ext uri="{BB962C8B-B14F-4D97-AF65-F5344CB8AC3E}">
        <p14:creationId xmlns:p14="http://schemas.microsoft.com/office/powerpoint/2010/main" val="138248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9148839" y="6370757"/>
            <a:ext cx="2890760"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1143391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9148839" y="6370757"/>
            <a:ext cx="2890760"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4" name="Picture 3" descr="A picture containing timeline&#10;&#10;Description automatically generated">
            <a:extLst>
              <a:ext uri="{FF2B5EF4-FFF2-40B4-BE49-F238E27FC236}">
                <a16:creationId xmlns:a16="http://schemas.microsoft.com/office/drawing/2014/main" id="{DEC9096B-0DD2-1FC9-6E60-76CE02B96037}"/>
              </a:ext>
            </a:extLst>
          </p:cNvPr>
          <p:cNvPicPr>
            <a:picLocks noChangeAspect="1"/>
          </p:cNvPicPr>
          <p:nvPr/>
        </p:nvPicPr>
        <p:blipFill>
          <a:blip r:embed="rId3"/>
          <a:stretch>
            <a:fillRect/>
          </a:stretch>
        </p:blipFill>
        <p:spPr>
          <a:xfrm>
            <a:off x="469901" y="255957"/>
            <a:ext cx="7772400" cy="2957479"/>
          </a:xfrm>
          <a:prstGeom prst="rect">
            <a:avLst/>
          </a:prstGeom>
        </p:spPr>
      </p:pic>
      <p:pic>
        <p:nvPicPr>
          <p:cNvPr id="6" name="Picture 5">
            <a:extLst>
              <a:ext uri="{FF2B5EF4-FFF2-40B4-BE49-F238E27FC236}">
                <a16:creationId xmlns:a16="http://schemas.microsoft.com/office/drawing/2014/main" id="{01522121-1362-1BE2-FB8C-C4E4702F7E50}"/>
              </a:ext>
            </a:extLst>
          </p:cNvPr>
          <p:cNvPicPr>
            <a:picLocks noChangeAspect="1"/>
          </p:cNvPicPr>
          <p:nvPr/>
        </p:nvPicPr>
        <p:blipFill>
          <a:blip r:embed="rId4"/>
          <a:stretch>
            <a:fillRect/>
          </a:stretch>
        </p:blipFill>
        <p:spPr>
          <a:xfrm>
            <a:off x="491881" y="3422161"/>
            <a:ext cx="7772400" cy="2889170"/>
          </a:xfrm>
          <a:prstGeom prst="rect">
            <a:avLst/>
          </a:prstGeom>
        </p:spPr>
      </p:pic>
    </p:spTree>
    <p:extLst>
      <p:ext uri="{BB962C8B-B14F-4D97-AF65-F5344CB8AC3E}">
        <p14:creationId xmlns:p14="http://schemas.microsoft.com/office/powerpoint/2010/main" val="1222734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644772" y="574432"/>
            <a:ext cx="11122928" cy="984738"/>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Large language models</a:t>
            </a:r>
          </a:p>
        </p:txBody>
      </p:sp>
      <p:sp>
        <p:nvSpPr>
          <p:cNvPr id="2" name="Content Placeholder 2">
            <a:extLst>
              <a:ext uri="{FF2B5EF4-FFF2-40B4-BE49-F238E27FC236}">
                <a16:creationId xmlns:a16="http://schemas.microsoft.com/office/drawing/2014/main" id="{31273E60-C201-B93A-F932-65D66B0CEC74}"/>
              </a:ext>
            </a:extLst>
          </p:cNvPr>
          <p:cNvSpPr>
            <a:spLocks noGrp="1"/>
          </p:cNvSpPr>
          <p:nvPr>
            <p:ph idx="1"/>
          </p:nvPr>
        </p:nvSpPr>
        <p:spPr>
          <a:xfrm>
            <a:off x="1117967" y="3176946"/>
            <a:ext cx="9905998" cy="3423145"/>
          </a:xfrm>
        </p:spPr>
        <p:txBody>
          <a:bodyPr>
            <a:normAutofit fontScale="92500" lnSpcReduction="10000"/>
          </a:bodyPr>
          <a:lstStyle/>
          <a:p>
            <a:r>
              <a:rPr lang="en-US" dirty="0"/>
              <a:t>Can large language models reason or understand?</a:t>
            </a:r>
          </a:p>
          <a:p>
            <a:pPr lvl="1"/>
            <a:r>
              <a:rPr lang="en-US" dirty="0">
                <a:hlinkClick r:id="rId3"/>
              </a:rPr>
              <a:t>https://arxiv.org/pdf/2210.13966.pdf</a:t>
            </a:r>
            <a:endParaRPr lang="en-US" dirty="0"/>
          </a:p>
          <a:p>
            <a:pPr lvl="1"/>
            <a:endParaRPr lang="en-US" dirty="0"/>
          </a:p>
          <a:p>
            <a:r>
              <a:rPr lang="en-US" dirty="0"/>
              <a:t>Are they capable of consciousness?</a:t>
            </a:r>
          </a:p>
          <a:p>
            <a:pPr lvl="1"/>
            <a:r>
              <a:rPr lang="en-US" dirty="0">
                <a:hlinkClick r:id="rId4"/>
              </a:rPr>
              <a:t>https://www.economist.com/by-invitation/2022/09/02/artificial-neural-networks-are-making-strides-towards-consciousness-according-to-blaise-aguera-y-arcas</a:t>
            </a:r>
            <a:endParaRPr lang="en-US" dirty="0"/>
          </a:p>
          <a:p>
            <a:pPr lvl="1"/>
            <a:endParaRPr lang="en-US" dirty="0"/>
          </a:p>
          <a:p>
            <a:r>
              <a:rPr lang="en-US" dirty="0"/>
              <a:t>World models in large language models</a:t>
            </a:r>
          </a:p>
          <a:p>
            <a:pPr lvl="1"/>
            <a:r>
              <a:rPr lang="en-US" dirty="0">
                <a:hlinkClick r:id="rId5"/>
              </a:rPr>
              <a:t>https://arxiv.org/pdf/2310.02207.pdf</a:t>
            </a:r>
            <a:endParaRPr lang="en-US" dirty="0"/>
          </a:p>
          <a:p>
            <a:pPr lvl="1"/>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00690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633D44-D770-8310-11E9-0A4D38417EE3}"/>
              </a:ext>
            </a:extLst>
          </p:cNvPr>
          <p:cNvPicPr>
            <a:picLocks noChangeAspect="1"/>
          </p:cNvPicPr>
          <p:nvPr/>
        </p:nvPicPr>
        <p:blipFill>
          <a:blip r:embed="rId3"/>
          <a:stretch>
            <a:fillRect/>
          </a:stretch>
        </p:blipFill>
        <p:spPr>
          <a:xfrm>
            <a:off x="2478088" y="0"/>
            <a:ext cx="7265987" cy="5401885"/>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8E85BA59-50C6-5C35-904A-B3BB62160879}"/>
              </a:ext>
            </a:extLst>
          </p:cNvPr>
          <p:cNvPicPr>
            <a:picLocks noChangeAspect="1"/>
          </p:cNvPicPr>
          <p:nvPr/>
        </p:nvPicPr>
        <p:blipFill>
          <a:blip r:embed="rId4"/>
          <a:stretch>
            <a:fillRect/>
          </a:stretch>
        </p:blipFill>
        <p:spPr>
          <a:xfrm>
            <a:off x="2478087" y="5432431"/>
            <a:ext cx="7265987" cy="1425569"/>
          </a:xfrm>
          <a:prstGeom prst="rect">
            <a:avLst/>
          </a:prstGeom>
        </p:spPr>
      </p:pic>
    </p:spTree>
    <p:extLst>
      <p:ext uri="{BB962C8B-B14F-4D97-AF65-F5344CB8AC3E}">
        <p14:creationId xmlns:p14="http://schemas.microsoft.com/office/powerpoint/2010/main" val="4123114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145322"/>
            <a:ext cx="9905998" cy="4478215"/>
          </a:xfrm>
        </p:spPr>
        <p:txBody>
          <a:bodyPr>
            <a:normAutofit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a:t>
            </a:r>
          </a:p>
          <a:p>
            <a:r>
              <a:rPr lang="en-GB" dirty="0"/>
              <a:t>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8F23800-09F5-9453-A876-DBC6143594CF}"/>
              </a:ext>
            </a:extLst>
          </p:cNvPr>
          <p:cNvPicPr>
            <a:picLocks noChangeAspect="1"/>
          </p:cNvPicPr>
          <p:nvPr/>
        </p:nvPicPr>
        <p:blipFill>
          <a:blip r:embed="rId3"/>
          <a:stretch>
            <a:fillRect/>
          </a:stretch>
        </p:blipFill>
        <p:spPr>
          <a:xfrm>
            <a:off x="2644775" y="596900"/>
            <a:ext cx="7772400" cy="3416439"/>
          </a:xfrm>
          <a:prstGeom prst="rect">
            <a:avLst/>
          </a:prstGeom>
        </p:spPr>
      </p:pic>
      <p:sp>
        <p:nvSpPr>
          <p:cNvPr id="7" name="TextBox 6">
            <a:extLst>
              <a:ext uri="{FF2B5EF4-FFF2-40B4-BE49-F238E27FC236}">
                <a16:creationId xmlns:a16="http://schemas.microsoft.com/office/drawing/2014/main" id="{DA9DFF5D-5D9B-C242-DBD6-DB469AB48A5F}"/>
              </a:ext>
            </a:extLst>
          </p:cNvPr>
          <p:cNvSpPr txBox="1"/>
          <p:nvPr/>
        </p:nvSpPr>
        <p:spPr>
          <a:xfrm>
            <a:off x="3048953" y="5003215"/>
            <a:ext cx="6097904" cy="646331"/>
          </a:xfrm>
          <a:prstGeom prst="rect">
            <a:avLst/>
          </a:prstGeom>
          <a:noFill/>
        </p:spPr>
        <p:txBody>
          <a:bodyPr wrap="square">
            <a:spAutoFit/>
          </a:bodyPr>
          <a:lstStyle/>
          <a:p>
            <a:pPr lvl="1"/>
            <a:r>
              <a:rPr lang="en-US" dirty="0"/>
              <a:t>Can they understand the world or are they stochastic parrots?</a:t>
            </a:r>
          </a:p>
        </p:txBody>
      </p:sp>
    </p:spTree>
    <p:extLst>
      <p:ext uri="{BB962C8B-B14F-4D97-AF65-F5344CB8AC3E}">
        <p14:creationId xmlns:p14="http://schemas.microsoft.com/office/powerpoint/2010/main" val="398764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644772" y="574432"/>
            <a:ext cx="11122928" cy="984738"/>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Large language models</a:t>
            </a:r>
          </a:p>
        </p:txBody>
      </p:sp>
      <p:sp>
        <p:nvSpPr>
          <p:cNvPr id="2" name="Content Placeholder 2">
            <a:extLst>
              <a:ext uri="{FF2B5EF4-FFF2-40B4-BE49-F238E27FC236}">
                <a16:creationId xmlns:a16="http://schemas.microsoft.com/office/drawing/2014/main" id="{31273E60-C201-B93A-F932-65D66B0CEC74}"/>
              </a:ext>
            </a:extLst>
          </p:cNvPr>
          <p:cNvSpPr>
            <a:spLocks noGrp="1"/>
          </p:cNvSpPr>
          <p:nvPr>
            <p:ph idx="1"/>
          </p:nvPr>
        </p:nvSpPr>
        <p:spPr>
          <a:xfrm>
            <a:off x="1117967" y="2274274"/>
            <a:ext cx="9905998" cy="3423145"/>
          </a:xfrm>
        </p:spPr>
        <p:txBody>
          <a:bodyPr>
            <a:normAutofit/>
          </a:bodyPr>
          <a:lstStyle/>
          <a:p>
            <a:r>
              <a:rPr lang="en-US" dirty="0"/>
              <a:t>What would you change in order to incorporate understanding in large language models?</a:t>
            </a:r>
          </a:p>
          <a:p>
            <a:endParaRPr lang="en-US" dirty="0"/>
          </a:p>
          <a:p>
            <a:r>
              <a:rPr lang="en-US" dirty="0"/>
              <a:t>Research proposal</a:t>
            </a:r>
          </a:p>
        </p:txBody>
      </p:sp>
    </p:spTree>
    <p:extLst>
      <p:ext uri="{BB962C8B-B14F-4D97-AF65-F5344CB8AC3E}">
        <p14:creationId xmlns:p14="http://schemas.microsoft.com/office/powerpoint/2010/main" val="2736050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Collective intelligence</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p:txBody>
      </p:sp>
    </p:spTree>
    <p:extLst>
      <p:ext uri="{BB962C8B-B14F-4D97-AF65-F5344CB8AC3E}">
        <p14:creationId xmlns:p14="http://schemas.microsoft.com/office/powerpoint/2010/main" val="42266290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a:t>No central designer</a:t>
            </a:r>
          </a:p>
          <a:p>
            <a:r>
              <a:rPr lang="en-US" dirty="0"/>
              <a:t>No individual has design for complete structure</a:t>
            </a:r>
          </a:p>
          <a:p>
            <a:r>
              <a:rPr lang="en-US" i="1" dirty="0" err="1"/>
              <a:t>stigmergy</a:t>
            </a:r>
            <a:endParaRPr lang="en-US" i="1"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dirty="0"/>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8811000" y="2666999"/>
            <a:ext cx="3237319"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3" y="2390898"/>
            <a:ext cx="8566382" cy="2134210"/>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based reasoning</a:t>
            </a:r>
          </a:p>
        </p:txBody>
      </p:sp>
      <p:pic>
        <p:nvPicPr>
          <p:cNvPr id="7" name="Picture 6" descr="Diagram&#10;&#10;Description automatically generated">
            <a:extLst>
              <a:ext uri="{FF2B5EF4-FFF2-40B4-BE49-F238E27FC236}">
                <a16:creationId xmlns:a16="http://schemas.microsoft.com/office/drawing/2014/main" id="{5FD65A50-326B-DEE7-7EA5-D7EA60D37839}"/>
              </a:ext>
            </a:extLst>
          </p:cNvPr>
          <p:cNvPicPr>
            <a:picLocks noChangeAspect="1"/>
          </p:cNvPicPr>
          <p:nvPr/>
        </p:nvPicPr>
        <p:blipFill>
          <a:blip r:embed="rId3"/>
          <a:stretch>
            <a:fillRect/>
          </a:stretch>
        </p:blipFill>
        <p:spPr>
          <a:xfrm>
            <a:off x="667081" y="636640"/>
            <a:ext cx="5395836"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2FFEBDDF-2668-2EA6-B972-8AE5FF3F2393}"/>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An introduction to case based reasoning,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janet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kolodner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1992</a:t>
            </a:r>
          </a:p>
        </p:txBody>
      </p:sp>
      <p:sp>
        <p:nvSpPr>
          <p:cNvPr id="3" name="Content Placeholder 2">
            <a:extLst>
              <a:ext uri="{FF2B5EF4-FFF2-40B4-BE49-F238E27FC236}">
                <a16:creationId xmlns:a16="http://schemas.microsoft.com/office/drawing/2014/main" id="{B0155F0C-6CE2-074B-4D57-A413BC7B987C}"/>
              </a:ext>
            </a:extLst>
          </p:cNvPr>
          <p:cNvSpPr>
            <a:spLocks noGrp="1"/>
          </p:cNvSpPr>
          <p:nvPr>
            <p:ph idx="1"/>
          </p:nvPr>
        </p:nvSpPr>
        <p:spPr>
          <a:xfrm>
            <a:off x="7995138" y="4536831"/>
            <a:ext cx="4119068" cy="1254369"/>
          </a:xfrm>
        </p:spPr>
        <p:txBody>
          <a:bodyPr>
            <a:normAutofit/>
          </a:bodyPr>
          <a:lstStyle/>
          <a:p>
            <a:r>
              <a:rPr lang="en-US" dirty="0"/>
              <a:t>How humans reason</a:t>
            </a:r>
          </a:p>
          <a:p>
            <a:pPr lvl="1"/>
            <a:r>
              <a:rPr lang="en-US" dirty="0"/>
              <a:t>Doctors, lawyers, …</a:t>
            </a:r>
          </a:p>
        </p:txBody>
      </p:sp>
    </p:spTree>
    <p:extLst>
      <p:ext uri="{BB962C8B-B14F-4D97-AF65-F5344CB8AC3E}">
        <p14:creationId xmlns:p14="http://schemas.microsoft.com/office/powerpoint/2010/main" val="39261364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a:bodyPr>
          <a:lstStyle/>
          <a:p>
            <a:pPr marL="0" indent="0">
              <a:buNone/>
            </a:pPr>
            <a:endParaRPr lang="en-US" dirty="0"/>
          </a:p>
          <a:p>
            <a:r>
              <a:rPr lang="en-US" dirty="0"/>
              <a:t>Dreams</a:t>
            </a:r>
          </a:p>
          <a:p>
            <a:pPr lvl="1"/>
            <a:r>
              <a:rPr lang="en-US" dirty="0"/>
              <a:t>Aid generalization and prevent overfitting </a:t>
            </a:r>
          </a:p>
          <a:p>
            <a:r>
              <a:rPr lang="en-US" dirty="0"/>
              <a:t>Commonsense reasoning (</a:t>
            </a:r>
            <a:r>
              <a:rPr lang="en-US" dirty="0" err="1"/>
              <a:t>davis</a:t>
            </a:r>
            <a:r>
              <a:rPr lang="en-US" dirty="0"/>
              <a:t>, Marcus)</a:t>
            </a:r>
          </a:p>
          <a:p>
            <a:pPr marL="0" indent="0">
              <a:buNone/>
            </a:pPr>
            <a:endParaRPr lang="en-US" dirty="0"/>
          </a:p>
        </p:txBody>
      </p:sp>
    </p:spTree>
    <p:extLst>
      <p:ext uri="{BB962C8B-B14F-4D97-AF65-F5344CB8AC3E}">
        <p14:creationId xmlns:p14="http://schemas.microsoft.com/office/powerpoint/2010/main" val="2233347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err="1"/>
              <a:t>explainability</a:t>
            </a:r>
            <a:endParaRPr lang="en-US" dirty="0"/>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180493"/>
            <a:ext cx="9905998" cy="4067908"/>
          </a:xfrm>
        </p:spPr>
        <p:txBody>
          <a:bodyPr>
            <a:normAutofit/>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pPr lvl="1"/>
            <a:endParaRPr lang="en-US" dirty="0"/>
          </a:p>
          <a:p>
            <a:r>
              <a:rPr lang="en-US" dirty="0"/>
              <a:t>How can we take inspiration from all these approaches and develop new </a:t>
            </a:r>
            <a:r>
              <a:rPr lang="en-US" dirty="0" err="1"/>
              <a:t>xAI</a:t>
            </a:r>
            <a:r>
              <a:rPr lang="en-US" dirty="0"/>
              <a:t> techniques?</a:t>
            </a:r>
          </a:p>
        </p:txBody>
      </p:sp>
    </p:spTree>
    <p:extLst>
      <p:ext uri="{BB962C8B-B14F-4D97-AF65-F5344CB8AC3E}">
        <p14:creationId xmlns:p14="http://schemas.microsoft.com/office/powerpoint/2010/main" val="2019759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215662"/>
            <a:ext cx="9905998" cy="4126523"/>
          </a:xfrm>
        </p:spPr>
        <p:txBody>
          <a:bodyPr>
            <a:normAutofit/>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literature review skills, writing).</a:t>
            </a:r>
          </a:p>
          <a:p>
            <a:pPr lvl="1"/>
            <a:r>
              <a:rPr lang="en-US" dirty="0"/>
              <a:t>15 min presentation, 15 min </a:t>
            </a:r>
            <a:r>
              <a:rPr lang="en-US"/>
              <a:t>q&amp;A</a:t>
            </a:r>
            <a:endParaRPr lang="en-US" dirty="0"/>
          </a:p>
        </p:txBody>
      </p:sp>
    </p:spTree>
    <p:extLst>
      <p:ext uri="{BB962C8B-B14F-4D97-AF65-F5344CB8AC3E}">
        <p14:creationId xmlns:p14="http://schemas.microsoft.com/office/powerpoint/2010/main" val="1072236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46032"/>
            <a:ext cx="9905998" cy="4607167"/>
          </a:xfrm>
        </p:spPr>
        <p:txBody>
          <a:bodyPr>
            <a:normAutofit/>
          </a:bodyPr>
          <a:lstStyle/>
          <a:p>
            <a:r>
              <a:rPr lang="en-US" dirty="0"/>
              <a:t>WRITEUP/REPORT</a:t>
            </a:r>
          </a:p>
          <a:p>
            <a:pPr lvl="1"/>
            <a:r>
              <a:rPr lang="en-US" dirty="0"/>
              <a:t>on the paper you present, and the topic in general (unconventional AI). </a:t>
            </a:r>
          </a:p>
          <a:p>
            <a:pPr lvl="1"/>
            <a:r>
              <a:rPr lang="en-US" dirty="0"/>
              <a:t>do a literature review of other papers in the field. </a:t>
            </a:r>
          </a:p>
          <a:p>
            <a:pPr lvl="1"/>
            <a:r>
              <a:rPr lang="en-US" dirty="0"/>
              <a:t>reflect/write on how these techniques can be incorporated in modern AI/deep learning.</a:t>
            </a:r>
          </a:p>
          <a:p>
            <a:pPr lvl="1"/>
            <a:r>
              <a:rPr lang="en-US" dirty="0"/>
              <a:t>The intention is for you to</a:t>
            </a:r>
          </a:p>
          <a:p>
            <a:pPr lvl="2"/>
            <a:r>
              <a:rPr lang="en-US" dirty="0"/>
              <a:t>learn how to read papers</a:t>
            </a:r>
          </a:p>
          <a:p>
            <a:pPr lvl="2"/>
            <a:r>
              <a:rPr lang="en-US" dirty="0"/>
              <a:t>compare and contrast them to other papers</a:t>
            </a:r>
          </a:p>
          <a:p>
            <a:pPr lvl="2"/>
            <a:r>
              <a:rPr lang="en-US" dirty="0"/>
              <a:t>then think what this means for modern AI/deep learning.</a:t>
            </a:r>
          </a:p>
          <a:p>
            <a:pPr lvl="1"/>
            <a:r>
              <a:rPr lang="en-US" b="1" i="1" dirty="0"/>
              <a:t>Show me early drafts</a:t>
            </a:r>
          </a:p>
        </p:txBody>
      </p:sp>
    </p:spTree>
    <p:extLst>
      <p:ext uri="{BB962C8B-B14F-4D97-AF65-F5344CB8AC3E}">
        <p14:creationId xmlns:p14="http://schemas.microsoft.com/office/powerpoint/2010/main" val="2136228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a:bodyPr>
          <a:lstStyle/>
          <a:p>
            <a:r>
              <a:rPr lang="en-US" dirty="0"/>
              <a:t>WRITEUP/REPORT</a:t>
            </a:r>
          </a:p>
          <a:p>
            <a:pPr lvl="1"/>
            <a:r>
              <a:rPr lang="en-US" dirty="0"/>
              <a:t>Short report (less than 4000 words). The idea is to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a:t>
            </a:r>
          </a:p>
        </p:txBody>
      </p:sp>
    </p:spTree>
    <p:extLst>
      <p:ext uri="{BB962C8B-B14F-4D97-AF65-F5344CB8AC3E}">
        <p14:creationId xmlns:p14="http://schemas.microsoft.com/office/powerpoint/2010/main" val="649549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to borrow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p>
          <a:p>
            <a:pPr lvl="1"/>
            <a:r>
              <a:rPr lang="en-GB" dirty="0"/>
              <a:t>Pick a paper now and start writing your thoughts</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 </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Computational models of creativity and insight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309447"/>
            <a:ext cx="9905998" cy="3774830"/>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a:p>
            <a:endParaRPr lang="en-US" dirty="0"/>
          </a:p>
        </p:txBody>
      </p:sp>
      <p:sp>
        <p:nvSpPr>
          <p:cNvPr id="4" name="TextBox 3">
            <a:extLst>
              <a:ext uri="{FF2B5EF4-FFF2-40B4-BE49-F238E27FC236}">
                <a16:creationId xmlns:a16="http://schemas.microsoft.com/office/drawing/2014/main" id="{1C111002-F0D7-7E1B-22FD-F7C079EC35B4}"/>
              </a:ext>
            </a:extLst>
          </p:cNvPr>
          <p:cNvSpPr txBox="1"/>
          <p:nvPr/>
        </p:nvSpPr>
        <p:spPr>
          <a:xfrm>
            <a:off x="8785425" y="6370757"/>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pat Langley, 1986</a:t>
            </a:r>
          </a:p>
        </p:txBody>
      </p:sp>
    </p:spTree>
    <p:extLst>
      <p:ext uri="{BB962C8B-B14F-4D97-AF65-F5344CB8AC3E}">
        <p14:creationId xmlns:p14="http://schemas.microsoft.com/office/powerpoint/2010/main" val="173064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analogy</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err="1"/>
              <a:t>Abc</a:t>
            </a:r>
            <a:r>
              <a:rPr lang="en-US" dirty="0"/>
              <a:t> -&gt; ABD</a:t>
            </a:r>
          </a:p>
          <a:p>
            <a:r>
              <a:rPr lang="en-US" dirty="0"/>
              <a:t>XYZ -&gt; ?</a:t>
            </a:r>
          </a:p>
          <a:p>
            <a:r>
              <a:rPr lang="en-US" dirty="0"/>
              <a:t>ABC -&gt; ABD</a:t>
            </a:r>
          </a:p>
          <a:p>
            <a:r>
              <a:rPr lang="en-US" dirty="0"/>
              <a:t>IIJJKK -&gt; ?</a:t>
            </a:r>
          </a:p>
          <a:p>
            <a:endParaRPr lang="en-US" dirty="0"/>
          </a:p>
        </p:txBody>
      </p:sp>
    </p:spTree>
    <p:extLst>
      <p:ext uri="{BB962C8B-B14F-4D97-AF65-F5344CB8AC3E}">
        <p14:creationId xmlns:p14="http://schemas.microsoft.com/office/powerpoint/2010/main" val="3026762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analogy</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1664676" y="1966344"/>
            <a:ext cx="8724379" cy="4199994"/>
          </a:xfrm>
          <a:prstGeom prst="rect">
            <a:avLst/>
          </a:prstGeom>
        </p:spPr>
      </p:pic>
      <p:sp>
        <p:nvSpPr>
          <p:cNvPr id="3" name="TextBox 2">
            <a:extLst>
              <a:ext uri="{FF2B5EF4-FFF2-40B4-BE49-F238E27FC236}">
                <a16:creationId xmlns:a16="http://schemas.microsoft.com/office/drawing/2014/main" id="{D2ECD258-8E10-85AC-7830-66BC6D6D30B9}"/>
              </a:ext>
            </a:extLst>
          </p:cNvPr>
          <p:cNvSpPr txBox="1"/>
          <p:nvPr/>
        </p:nvSpPr>
        <p:spPr>
          <a:xfrm>
            <a:off x="7784124" y="6162886"/>
            <a:ext cx="3617302"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spTree>
    <p:extLst>
      <p:ext uri="{BB962C8B-B14F-4D97-AF65-F5344CB8AC3E}">
        <p14:creationId xmlns:p14="http://schemas.microsoft.com/office/powerpoint/2010/main" val="4287854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5975318"/>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
        <p:nvSpPr>
          <p:cNvPr id="3" name="TextBox 2">
            <a:extLst>
              <a:ext uri="{FF2B5EF4-FFF2-40B4-BE49-F238E27FC236}">
                <a16:creationId xmlns:a16="http://schemas.microsoft.com/office/drawing/2014/main" id="{6865725B-C171-9B4F-DAD8-ABD88679C111}"/>
              </a:ext>
            </a:extLst>
          </p:cNvPr>
          <p:cNvSpPr txBox="1"/>
          <p:nvPr/>
        </p:nvSpPr>
        <p:spPr>
          <a:xfrm>
            <a:off x="8164106" y="608082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spTree>
    <p:extLst>
      <p:ext uri="{BB962C8B-B14F-4D97-AF65-F5344CB8AC3E}">
        <p14:creationId xmlns:p14="http://schemas.microsoft.com/office/powerpoint/2010/main" val="4931078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11359</TotalTime>
  <Words>1605</Words>
  <Application>Microsoft Macintosh PowerPoint</Application>
  <PresentationFormat>Widescreen</PresentationFormat>
  <Paragraphs>210</Paragraphs>
  <Slides>37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-apple-system</vt:lpstr>
      <vt:lpstr>Arial</vt:lpstr>
      <vt:lpstr>Calibri</vt:lpstr>
      <vt:lpstr>Century Gothic</vt:lpstr>
      <vt:lpstr>Mesh</vt:lpstr>
      <vt:lpstr>Unconventional approaches to AI</vt:lpstr>
      <vt:lpstr>Insights from the past</vt:lpstr>
      <vt:lpstr>Approaches</vt:lpstr>
      <vt:lpstr>Computational models of creativity and insight</vt:lpstr>
      <vt:lpstr>ANALOGIES</vt:lpstr>
      <vt:lpstr>analogy</vt:lpstr>
      <vt:lpstr>analogy</vt:lpstr>
      <vt:lpstr>Approaches</vt:lpstr>
      <vt:lpstr>Approaches</vt:lpstr>
      <vt:lpstr>PowerPoint Presentation</vt:lpstr>
      <vt:lpstr>          New data</vt:lpstr>
      <vt:lpstr>Analogies: Structure mapping engine</vt:lpstr>
      <vt:lpstr>Qualitative process models</vt:lpstr>
      <vt:lpstr>Approaches</vt:lpstr>
      <vt:lpstr>Story understanding</vt:lpstr>
      <vt:lpstr>STORIES AND ANALOGIES</vt:lpstr>
      <vt:lpstr>STORIES AND ANALOGIES</vt:lpstr>
      <vt:lpstr>Large language models</vt:lpstr>
      <vt:lpstr>PowerPoint Presentation</vt:lpstr>
      <vt:lpstr>PowerPoint Presentation</vt:lpstr>
      <vt:lpstr>Large language models</vt:lpstr>
      <vt:lpstr>Collective intelligence</vt:lpstr>
      <vt:lpstr>Collective intelligence</vt:lpstr>
      <vt:lpstr>Collective intelligence</vt:lpstr>
      <vt:lpstr>Collective intelligence</vt:lpstr>
      <vt:lpstr>Collective intelligence</vt:lpstr>
      <vt:lpstr>Case based reasoning</vt:lpstr>
      <vt:lpstr>Approaches</vt:lpstr>
      <vt:lpstr>explainability</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157</cp:revision>
  <cp:lastPrinted>2022-12-16T15:42:40Z</cp:lastPrinted>
  <dcterms:created xsi:type="dcterms:W3CDTF">2022-09-13T15:45:32Z</dcterms:created>
  <dcterms:modified xsi:type="dcterms:W3CDTF">2023-11-29T09:30:42Z</dcterms:modified>
</cp:coreProperties>
</file>